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20" r:id="rId2"/>
    <p:sldId id="405" r:id="rId3"/>
    <p:sldId id="404" r:id="rId4"/>
    <p:sldId id="408" r:id="rId5"/>
    <p:sldId id="406" r:id="rId6"/>
    <p:sldId id="407" r:id="rId7"/>
    <p:sldId id="411" r:id="rId8"/>
    <p:sldId id="409" r:id="rId9"/>
    <p:sldId id="412" r:id="rId10"/>
    <p:sldId id="413" r:id="rId11"/>
    <p:sldId id="415" r:id="rId12"/>
    <p:sldId id="416" r:id="rId13"/>
    <p:sldId id="421" r:id="rId14"/>
    <p:sldId id="355" r:id="rId15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22D"/>
    <a:srgbClr val="1B4367"/>
    <a:srgbClr val="CC0000"/>
    <a:srgbClr val="0099FF"/>
    <a:srgbClr val="3399FF"/>
    <a:srgbClr val="66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9D14D-D43B-44E2-8FDC-6A8CFA6AB574}" type="datetimeFigureOut">
              <a:rPr lang="es-CR" smtClean="0"/>
              <a:t>4/8/2023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33FC6-F26E-4CDA-B4E0-5F0B169215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3289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6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8B5E-0664-4E55-B306-FE29355443A6}" type="datetimeFigureOut">
              <a:rPr lang="es-CR" smtClean="0"/>
              <a:t>4/8/2023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8015-ACEB-4CFD-9082-C6E12C5F77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1922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8B5E-0664-4E55-B306-FE29355443A6}" type="datetimeFigureOut">
              <a:rPr lang="es-CR" smtClean="0"/>
              <a:t>4/8/2023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8015-ACEB-4CFD-9082-C6E12C5F77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9521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8B5E-0664-4E55-B306-FE29355443A6}" type="datetimeFigureOut">
              <a:rPr lang="es-CR" smtClean="0"/>
              <a:t>4/8/2023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8015-ACEB-4CFD-9082-C6E12C5F77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818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-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551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FA19AE34-DF87-4971-93F2-1D28443BFD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70339"/>
            <a:ext cx="6025643" cy="6717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DFD89F0-67DD-4593-9081-74217408A5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89517" y="1596013"/>
            <a:ext cx="5058120" cy="2866028"/>
          </a:xfrm>
          <a:custGeom>
            <a:avLst/>
            <a:gdLst>
              <a:gd name="connsiteX0" fmla="*/ 0 w 5354135"/>
              <a:gd name="connsiteY0" fmla="*/ 0 h 4384430"/>
              <a:gd name="connsiteX1" fmla="*/ 5354135 w 5354135"/>
              <a:gd name="connsiteY1" fmla="*/ 0 h 4384430"/>
              <a:gd name="connsiteX2" fmla="*/ 5354135 w 5354135"/>
              <a:gd name="connsiteY2" fmla="*/ 4384430 h 4384430"/>
              <a:gd name="connsiteX3" fmla="*/ 0 w 5354135"/>
              <a:gd name="connsiteY3" fmla="*/ 4384430 h 438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4135" h="4384430">
                <a:moveTo>
                  <a:pt x="0" y="0"/>
                </a:moveTo>
                <a:lnTo>
                  <a:pt x="5354135" y="0"/>
                </a:lnTo>
                <a:lnTo>
                  <a:pt x="5354135" y="4384430"/>
                </a:lnTo>
                <a:lnTo>
                  <a:pt x="0" y="4384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3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8B5E-0664-4E55-B306-FE29355443A6}" type="datetimeFigureOut">
              <a:rPr lang="es-CR" smtClean="0"/>
              <a:t>4/8/2023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8015-ACEB-4CFD-9082-C6E12C5F77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31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8B5E-0664-4E55-B306-FE29355443A6}" type="datetimeFigureOut">
              <a:rPr lang="es-CR" smtClean="0"/>
              <a:t>4/8/2023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8015-ACEB-4CFD-9082-C6E12C5F77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7110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8B5E-0664-4E55-B306-FE29355443A6}" type="datetimeFigureOut">
              <a:rPr lang="es-CR" smtClean="0"/>
              <a:t>4/8/2023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8015-ACEB-4CFD-9082-C6E12C5F77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9123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8B5E-0664-4E55-B306-FE29355443A6}" type="datetimeFigureOut">
              <a:rPr lang="es-CR" smtClean="0"/>
              <a:t>4/8/2023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8015-ACEB-4CFD-9082-C6E12C5F77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0805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8B5E-0664-4E55-B306-FE29355443A6}" type="datetimeFigureOut">
              <a:rPr lang="es-CR" smtClean="0"/>
              <a:t>4/8/2023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8015-ACEB-4CFD-9082-C6E12C5F77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2833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8B5E-0664-4E55-B306-FE29355443A6}" type="datetimeFigureOut">
              <a:rPr lang="es-CR" smtClean="0"/>
              <a:t>4/8/2023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8015-ACEB-4CFD-9082-C6E12C5F77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3452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8B5E-0664-4E55-B306-FE29355443A6}" type="datetimeFigureOut">
              <a:rPr lang="es-CR" smtClean="0"/>
              <a:t>4/8/2023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8015-ACEB-4CFD-9082-C6E12C5F77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1340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8B5E-0664-4E55-B306-FE29355443A6}" type="datetimeFigureOut">
              <a:rPr lang="es-CR" smtClean="0"/>
              <a:t>4/8/2023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8015-ACEB-4CFD-9082-C6E12C5F77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700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E8B5E-0664-4E55-B306-FE29355443A6}" type="datetimeFigureOut">
              <a:rPr lang="es-CR" smtClean="0"/>
              <a:t>4/8/2023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38015-ACEB-4CFD-9082-C6E12C5F77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623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ayana.robles@uam.cr" TargetMode="External"/><Relationship Id="rId2" Type="http://schemas.openxmlformats.org/officeDocument/2006/relationships/hyperlink" Target="mailto:centroempleabilidad@uam.cr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3783">
            <a:off x="428903" y="1911912"/>
            <a:ext cx="1807866" cy="19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02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6" y="539431"/>
            <a:ext cx="11230887" cy="5779138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0800000">
            <a:off x="5751058" y="1121534"/>
            <a:ext cx="1257800" cy="623066"/>
          </a:xfrm>
          <a:prstGeom prst="rightArrow">
            <a:avLst/>
          </a:prstGeom>
          <a:solidFill>
            <a:srgbClr val="CA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Flecha derecha 5"/>
          <p:cNvSpPr/>
          <p:nvPr/>
        </p:nvSpPr>
        <p:spPr>
          <a:xfrm rot="10800000">
            <a:off x="7428972" y="1121534"/>
            <a:ext cx="1257800" cy="623066"/>
          </a:xfrm>
          <a:prstGeom prst="rightArrow">
            <a:avLst/>
          </a:prstGeom>
          <a:solidFill>
            <a:srgbClr val="CA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502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B4A0577-46AE-CA45-A079-93439F1853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63BDD-6B13-4F17-B858-F5EAB4389650}"/>
              </a:ext>
            </a:extLst>
          </p:cNvPr>
          <p:cNvSpPr/>
          <p:nvPr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C00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Source Sans Pro Semibold" panose="020B05030304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60AEE8-B268-4ED0-9BF8-3DCEAB6BA13E}"/>
              </a:ext>
            </a:extLst>
          </p:cNvPr>
          <p:cNvSpPr txBox="1"/>
          <p:nvPr/>
        </p:nvSpPr>
        <p:spPr>
          <a:xfrm>
            <a:off x="1438992" y="173159"/>
            <a:ext cx="4330160" cy="1061829"/>
          </a:xfrm>
          <a:prstGeom prst="rect">
            <a:avLst/>
          </a:prstGeom>
          <a:noFill/>
        </p:spPr>
        <p:txBody>
          <a:bodyPr wrap="none" lIns="45720" tIns="22860" rIns="45720" bIns="22860" rtlCol="0" anchor="b">
            <a:spAutoFit/>
          </a:bodyPr>
          <a:lstStyle/>
          <a:p>
            <a:pPr algn="ctr"/>
            <a:r>
              <a:rPr lang="en-US" sz="3300" b="1" dirty="0" err="1">
                <a:solidFill>
                  <a:srgbClr val="CA022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Poppins Medium" pitchFamily="2" charset="77"/>
              </a:rPr>
              <a:t>Consejos</a:t>
            </a:r>
            <a:r>
              <a:rPr lang="en-US" sz="3300" b="1" dirty="0">
                <a:solidFill>
                  <a:srgbClr val="CA022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Poppins Medium" pitchFamily="2" charset="77"/>
              </a:rPr>
              <a:t> </a:t>
            </a:r>
            <a:r>
              <a:rPr lang="en-US" sz="3300" b="1" dirty="0" err="1">
                <a:solidFill>
                  <a:srgbClr val="CA022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Poppins Medium" pitchFamily="2" charset="77"/>
              </a:rPr>
              <a:t>profesionales</a:t>
            </a:r>
            <a:r>
              <a:rPr lang="en-US" sz="3300" b="1" dirty="0">
                <a:solidFill>
                  <a:srgbClr val="CA022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Poppins Medium" pitchFamily="2" charset="77"/>
              </a:rPr>
              <a:t> </a:t>
            </a:r>
          </a:p>
          <a:p>
            <a:pPr algn="ctr"/>
            <a:r>
              <a:rPr lang="en-US" sz="3300" b="1" dirty="0" err="1">
                <a:solidFill>
                  <a:srgbClr val="CA022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Poppins Medium" pitchFamily="2" charset="77"/>
              </a:rPr>
              <a:t>adicionales</a:t>
            </a:r>
            <a:endParaRPr lang="en-US" sz="3300" b="1" dirty="0">
              <a:solidFill>
                <a:srgbClr val="CA022D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  <a:cs typeface="Poppins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44690D-A4FC-4693-A935-A6CA695A5F0F}"/>
              </a:ext>
            </a:extLst>
          </p:cNvPr>
          <p:cNvSpPr/>
          <p:nvPr/>
        </p:nvSpPr>
        <p:spPr>
          <a:xfrm>
            <a:off x="2682436" y="1346408"/>
            <a:ext cx="302040" cy="37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3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F70C05-9913-4C2A-AE5F-0761596A7CC2}"/>
              </a:ext>
            </a:extLst>
          </p:cNvPr>
          <p:cNvSpPr/>
          <p:nvPr/>
        </p:nvSpPr>
        <p:spPr>
          <a:xfrm>
            <a:off x="3067744" y="1346408"/>
            <a:ext cx="302040" cy="37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3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3ADD74-0409-443A-A2C7-D44251C542CE}"/>
              </a:ext>
            </a:extLst>
          </p:cNvPr>
          <p:cNvSpPr/>
          <p:nvPr/>
        </p:nvSpPr>
        <p:spPr>
          <a:xfrm>
            <a:off x="3453052" y="1346408"/>
            <a:ext cx="302040" cy="377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30202020403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DF793F-0E4D-4833-A687-7E1D6A8D58CB}"/>
              </a:ext>
            </a:extLst>
          </p:cNvPr>
          <p:cNvSpPr/>
          <p:nvPr/>
        </p:nvSpPr>
        <p:spPr>
          <a:xfrm rot="2700000">
            <a:off x="1111254" y="1976606"/>
            <a:ext cx="780046" cy="78004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302020204030203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C5CDF3-5598-4B5A-A3A8-8ACB6CA1FDCC}"/>
              </a:ext>
            </a:extLst>
          </p:cNvPr>
          <p:cNvSpPr/>
          <p:nvPr/>
        </p:nvSpPr>
        <p:spPr>
          <a:xfrm rot="2700000">
            <a:off x="1111253" y="3549772"/>
            <a:ext cx="780046" cy="78004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3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45421-915A-41AF-AA01-AB350A9F00E5}"/>
              </a:ext>
            </a:extLst>
          </p:cNvPr>
          <p:cNvSpPr txBox="1"/>
          <p:nvPr/>
        </p:nvSpPr>
        <p:spPr>
          <a:xfrm>
            <a:off x="1276352" y="2168385"/>
            <a:ext cx="425116" cy="42716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>
                <a:solidFill>
                  <a:schemeClr val="bg1"/>
                </a:solidFill>
                <a:latin typeface="Source Sans Pro Semibold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0AD315C-AB11-4ECF-8F66-9CB370C5F816}"/>
              </a:ext>
            </a:extLst>
          </p:cNvPr>
          <p:cNvSpPr txBox="1">
            <a:spLocks/>
          </p:cNvSpPr>
          <p:nvPr/>
        </p:nvSpPr>
        <p:spPr>
          <a:xfrm>
            <a:off x="2262315" y="2033508"/>
            <a:ext cx="3062117" cy="58477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 curriculum no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debe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exceeder dos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páginas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C9845C0-90F7-4CAC-B925-AD478F6B3566}"/>
              </a:ext>
            </a:extLst>
          </p:cNvPr>
          <p:cNvSpPr txBox="1">
            <a:spLocks/>
          </p:cNvSpPr>
          <p:nvPr/>
        </p:nvSpPr>
        <p:spPr>
          <a:xfrm>
            <a:off x="2262315" y="3266626"/>
            <a:ext cx="3062117" cy="1392689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enviar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cv a un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empleador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no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adjunte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otros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documentos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si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no se lo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solicitan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(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títulos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fotos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hoja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delincuencia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copia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cédula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C2BDCC-5660-4CE4-A943-1DB64A834609}"/>
              </a:ext>
            </a:extLst>
          </p:cNvPr>
          <p:cNvSpPr/>
          <p:nvPr/>
        </p:nvSpPr>
        <p:spPr>
          <a:xfrm rot="2700000">
            <a:off x="1111253" y="5232989"/>
            <a:ext cx="780046" cy="78004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302020204030203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1167027-1BA9-40CF-8BFC-87957383CF2A}"/>
              </a:ext>
            </a:extLst>
          </p:cNvPr>
          <p:cNvSpPr txBox="1">
            <a:spLocks/>
          </p:cNvSpPr>
          <p:nvPr/>
        </p:nvSpPr>
        <p:spPr>
          <a:xfrm>
            <a:off x="2224033" y="5307658"/>
            <a:ext cx="3062117" cy="58477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Sí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incluye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referencias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cv,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deben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ser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laborales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BE5819-7A09-4D6B-BA85-A3D0CE96D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46" t="17609" r="7980" b="19410"/>
          <a:stretch/>
        </p:blipFill>
        <p:spPr>
          <a:xfrm>
            <a:off x="6326588" y="1345353"/>
            <a:ext cx="5562899" cy="4167295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42045421-915A-41AF-AA01-AB350A9F00E5}"/>
              </a:ext>
            </a:extLst>
          </p:cNvPr>
          <p:cNvSpPr txBox="1"/>
          <p:nvPr/>
        </p:nvSpPr>
        <p:spPr>
          <a:xfrm>
            <a:off x="1264084" y="3740636"/>
            <a:ext cx="425116" cy="42716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>
                <a:solidFill>
                  <a:schemeClr val="bg1"/>
                </a:solidFill>
                <a:latin typeface="Source Sans Pro Semibold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42045421-915A-41AF-AA01-AB350A9F00E5}"/>
              </a:ext>
            </a:extLst>
          </p:cNvPr>
          <p:cNvSpPr txBox="1"/>
          <p:nvPr/>
        </p:nvSpPr>
        <p:spPr>
          <a:xfrm>
            <a:off x="1276352" y="5409428"/>
            <a:ext cx="425116" cy="42716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>
                <a:solidFill>
                  <a:schemeClr val="bg1"/>
                </a:solidFill>
                <a:latin typeface="Source Sans Pro Semibold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pic>
        <p:nvPicPr>
          <p:cNvPr id="31" name="Imagen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36" y="1950320"/>
            <a:ext cx="4103201" cy="95292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734" y="3226139"/>
            <a:ext cx="2494411" cy="94166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339"/>
            <a:ext cx="1113344" cy="8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2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/>
      <p:bldP spid="11" grpId="0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B4A0577-46AE-CA45-A079-93439F1853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63BDD-6B13-4F17-B858-F5EAB4389650}"/>
              </a:ext>
            </a:extLst>
          </p:cNvPr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C00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Source Sans Pro Semibold" panose="020B05030304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60AEE8-B268-4ED0-9BF8-3DCEAB6BA13E}"/>
              </a:ext>
            </a:extLst>
          </p:cNvPr>
          <p:cNvSpPr txBox="1"/>
          <p:nvPr/>
        </p:nvSpPr>
        <p:spPr>
          <a:xfrm>
            <a:off x="1264430" y="255138"/>
            <a:ext cx="4330160" cy="1061829"/>
          </a:xfrm>
          <a:prstGeom prst="rect">
            <a:avLst/>
          </a:prstGeom>
          <a:noFill/>
        </p:spPr>
        <p:txBody>
          <a:bodyPr wrap="none" lIns="45720" tIns="22860" rIns="45720" bIns="22860" rtlCol="0" anchor="b">
            <a:spAutoFit/>
          </a:bodyPr>
          <a:lstStyle/>
          <a:p>
            <a:pPr algn="ctr"/>
            <a:r>
              <a:rPr lang="en-US" sz="3300" b="1" dirty="0" err="1">
                <a:solidFill>
                  <a:srgbClr val="CA022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Poppins Medium" pitchFamily="2" charset="77"/>
              </a:rPr>
              <a:t>Consejos</a:t>
            </a:r>
            <a:r>
              <a:rPr lang="en-US" sz="3300" b="1" dirty="0">
                <a:solidFill>
                  <a:srgbClr val="CA022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Poppins Medium" pitchFamily="2" charset="77"/>
              </a:rPr>
              <a:t> </a:t>
            </a:r>
            <a:r>
              <a:rPr lang="en-US" sz="3300" b="1" dirty="0" err="1">
                <a:solidFill>
                  <a:srgbClr val="CA022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Poppins Medium" pitchFamily="2" charset="77"/>
              </a:rPr>
              <a:t>profesionales</a:t>
            </a:r>
            <a:r>
              <a:rPr lang="en-US" sz="3300" b="1" dirty="0">
                <a:solidFill>
                  <a:srgbClr val="CA022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Poppins Medium" pitchFamily="2" charset="77"/>
              </a:rPr>
              <a:t> </a:t>
            </a:r>
          </a:p>
          <a:p>
            <a:pPr algn="ctr"/>
            <a:r>
              <a:rPr lang="en-US" sz="3300" b="1" dirty="0" err="1">
                <a:solidFill>
                  <a:srgbClr val="CA022D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Poppins Medium" pitchFamily="2" charset="77"/>
              </a:rPr>
              <a:t>adicionales</a:t>
            </a:r>
            <a:endParaRPr lang="en-US" sz="3300" b="1" dirty="0">
              <a:solidFill>
                <a:srgbClr val="CA022D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  <a:cs typeface="Poppins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44690D-A4FC-4693-A935-A6CA695A5F0F}"/>
              </a:ext>
            </a:extLst>
          </p:cNvPr>
          <p:cNvSpPr/>
          <p:nvPr/>
        </p:nvSpPr>
        <p:spPr>
          <a:xfrm>
            <a:off x="2682436" y="1346408"/>
            <a:ext cx="302040" cy="37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3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F70C05-9913-4C2A-AE5F-0761596A7CC2}"/>
              </a:ext>
            </a:extLst>
          </p:cNvPr>
          <p:cNvSpPr/>
          <p:nvPr/>
        </p:nvSpPr>
        <p:spPr>
          <a:xfrm>
            <a:off x="3067744" y="1346408"/>
            <a:ext cx="302040" cy="37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3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3ADD74-0409-443A-A2C7-D44251C542CE}"/>
              </a:ext>
            </a:extLst>
          </p:cNvPr>
          <p:cNvSpPr/>
          <p:nvPr/>
        </p:nvSpPr>
        <p:spPr>
          <a:xfrm>
            <a:off x="3453052" y="1346408"/>
            <a:ext cx="302040" cy="377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30202020403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DF793F-0E4D-4833-A687-7E1D6A8D58CB}"/>
              </a:ext>
            </a:extLst>
          </p:cNvPr>
          <p:cNvSpPr/>
          <p:nvPr/>
        </p:nvSpPr>
        <p:spPr>
          <a:xfrm rot="2700000">
            <a:off x="1111254" y="1976606"/>
            <a:ext cx="780046" cy="78004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302020204030203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C5CDF3-5598-4B5A-A3A8-8ACB6CA1FDCC}"/>
              </a:ext>
            </a:extLst>
          </p:cNvPr>
          <p:cNvSpPr/>
          <p:nvPr/>
        </p:nvSpPr>
        <p:spPr>
          <a:xfrm rot="2700000">
            <a:off x="1111253" y="3549772"/>
            <a:ext cx="780046" cy="78004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3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45421-915A-41AF-AA01-AB350A9F00E5}"/>
              </a:ext>
            </a:extLst>
          </p:cNvPr>
          <p:cNvSpPr txBox="1"/>
          <p:nvPr/>
        </p:nvSpPr>
        <p:spPr>
          <a:xfrm>
            <a:off x="1276352" y="2168385"/>
            <a:ext cx="425116" cy="42716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>
                <a:solidFill>
                  <a:schemeClr val="bg1"/>
                </a:solidFill>
                <a:latin typeface="Source Sans Pro Semibold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0AD315C-AB11-4ECF-8F66-9CB370C5F816}"/>
              </a:ext>
            </a:extLst>
          </p:cNvPr>
          <p:cNvSpPr txBox="1">
            <a:spLocks/>
          </p:cNvSpPr>
          <p:nvPr/>
        </p:nvSpPr>
        <p:spPr>
          <a:xfrm>
            <a:off x="2304033" y="1983350"/>
            <a:ext cx="3062117" cy="58477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ortografía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y la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gramática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deben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ser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impecables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C9845C0-90F7-4CAC-B925-AD478F6B3566}"/>
              </a:ext>
            </a:extLst>
          </p:cNvPr>
          <p:cNvSpPr txBox="1">
            <a:spLocks/>
          </p:cNvSpPr>
          <p:nvPr/>
        </p:nvSpPr>
        <p:spPr>
          <a:xfrm>
            <a:off x="2279075" y="3226139"/>
            <a:ext cx="3062117" cy="171739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Elabore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2 o 3 cv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dependiendo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 la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experiencia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y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objetivos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laborales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mr-IN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–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profesionales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enfocando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el cv al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puesto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que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desea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aplicar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  <a:p>
            <a:pPr algn="l">
              <a:lnSpc>
                <a:spcPts val="2050"/>
              </a:lnSpc>
            </a:pPr>
            <a:endParaRPr lang="en-US" sz="18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C2BDCC-5660-4CE4-A943-1DB64A834609}"/>
              </a:ext>
            </a:extLst>
          </p:cNvPr>
          <p:cNvSpPr/>
          <p:nvPr/>
        </p:nvSpPr>
        <p:spPr>
          <a:xfrm rot="2700000">
            <a:off x="1111253" y="5232989"/>
            <a:ext cx="780046" cy="78004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302020204030203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1167027-1BA9-40CF-8BFC-87957383CF2A}"/>
              </a:ext>
            </a:extLst>
          </p:cNvPr>
          <p:cNvSpPr txBox="1">
            <a:spLocks/>
          </p:cNvSpPr>
          <p:nvPr/>
        </p:nvSpPr>
        <p:spPr>
          <a:xfrm>
            <a:off x="2321734" y="5214470"/>
            <a:ext cx="3062117" cy="11233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 cv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debe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ser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sencillo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pero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atractivo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 la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lectura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y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análisis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del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reclutador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no lo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cargue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elementos</a:t>
            </a:r>
            <a:r>
              <a:rPr lang="en-US" sz="18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de forma.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BE5819-7A09-4D6B-BA85-A3D0CE96D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46" t="17609" r="7980" b="19410"/>
          <a:stretch/>
        </p:blipFill>
        <p:spPr>
          <a:xfrm>
            <a:off x="6326588" y="1345353"/>
            <a:ext cx="5562899" cy="4167295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42045421-915A-41AF-AA01-AB350A9F00E5}"/>
              </a:ext>
            </a:extLst>
          </p:cNvPr>
          <p:cNvSpPr txBox="1"/>
          <p:nvPr/>
        </p:nvSpPr>
        <p:spPr>
          <a:xfrm>
            <a:off x="1276352" y="3740636"/>
            <a:ext cx="425116" cy="42716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>
                <a:solidFill>
                  <a:schemeClr val="bg1"/>
                </a:solidFill>
                <a:latin typeface="Source Sans Pro Semibold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42045421-915A-41AF-AA01-AB350A9F00E5}"/>
              </a:ext>
            </a:extLst>
          </p:cNvPr>
          <p:cNvSpPr txBox="1"/>
          <p:nvPr/>
        </p:nvSpPr>
        <p:spPr>
          <a:xfrm>
            <a:off x="1276352" y="5409428"/>
            <a:ext cx="425116" cy="42716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>
                <a:solidFill>
                  <a:schemeClr val="bg1"/>
                </a:solidFill>
                <a:latin typeface="Source Sans Pro Semibold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pic>
        <p:nvPicPr>
          <p:cNvPr id="28" name="Imagen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36" y="1950320"/>
            <a:ext cx="4103201" cy="95292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734" y="3226139"/>
            <a:ext cx="2494411" cy="94166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8" y="0"/>
            <a:ext cx="1049500" cy="8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/>
      <p:bldP spid="11" grpId="0"/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29" y="212622"/>
            <a:ext cx="6483145" cy="64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35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974" y="206477"/>
            <a:ext cx="11695471" cy="6400800"/>
          </a:xfrm>
          <a:ln w="57150">
            <a:solidFill>
              <a:srgbClr val="CC0000"/>
            </a:solidFill>
          </a:ln>
        </p:spPr>
        <p:txBody>
          <a:bodyPr>
            <a:normAutofit/>
          </a:bodyPr>
          <a:lstStyle/>
          <a:p>
            <a:pPr algn="ctr"/>
            <a:br>
              <a:rPr lang="es-ES" sz="5400" b="1" dirty="0"/>
            </a:br>
            <a:br>
              <a:rPr lang="es-ES" sz="5400" b="1" dirty="0"/>
            </a:br>
            <a:r>
              <a:rPr lang="es-ES" sz="2000" b="1" dirty="0">
                <a:hlinkClick r:id="rId2"/>
              </a:rPr>
              <a:t>centroempleabilidad@uam.cr</a:t>
            </a:r>
            <a:br>
              <a:rPr lang="es-ES" sz="2000" b="1" dirty="0"/>
            </a:br>
            <a:r>
              <a:rPr lang="es-ES" sz="2000" b="1" dirty="0">
                <a:hlinkClick r:id="rId3"/>
              </a:rPr>
              <a:t>dayana.robles@uam.cr</a:t>
            </a:r>
            <a:br>
              <a:rPr lang="es-ES" sz="2800" b="1" dirty="0"/>
            </a:br>
            <a:br>
              <a:rPr lang="es-ES" sz="2800" b="1" dirty="0"/>
            </a:br>
            <a:r>
              <a:rPr lang="es-ES" sz="2400" b="1" dirty="0"/>
              <a:t>Tel.: (506) 22778143</a:t>
            </a:r>
            <a:br>
              <a:rPr lang="es-ES" sz="2800" b="1" dirty="0"/>
            </a:br>
            <a:br>
              <a:rPr lang="es-ES" sz="2800" b="1" dirty="0"/>
            </a:br>
            <a:br>
              <a:rPr lang="es-ES" sz="5400" b="1" dirty="0"/>
            </a:br>
            <a:endParaRPr lang="es-CR" sz="54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663" y="611716"/>
            <a:ext cx="6706474" cy="13617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879" y="4718659"/>
            <a:ext cx="3370043" cy="16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8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9209">
            <a:extLst>
              <a:ext uri="{FF2B5EF4-FFF2-40B4-BE49-F238E27FC236}">
                <a16:creationId xmlns:a16="http://schemas.microsoft.com/office/drawing/2014/main" id="{243C407E-7C96-4494-9C9B-0044F03824E3}"/>
              </a:ext>
            </a:extLst>
          </p:cNvPr>
          <p:cNvSpPr/>
          <p:nvPr/>
        </p:nvSpPr>
        <p:spPr>
          <a:xfrm>
            <a:off x="1966352" y="1584947"/>
            <a:ext cx="8592571" cy="15293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7" name="Shape 49210">
            <a:extLst>
              <a:ext uri="{FF2B5EF4-FFF2-40B4-BE49-F238E27FC236}">
                <a16:creationId xmlns:a16="http://schemas.microsoft.com/office/drawing/2014/main" id="{94B270E8-D325-4552-97F5-5D8949E83FC2}"/>
              </a:ext>
            </a:extLst>
          </p:cNvPr>
          <p:cNvSpPr/>
          <p:nvPr/>
        </p:nvSpPr>
        <p:spPr>
          <a:xfrm>
            <a:off x="1966352" y="1751114"/>
            <a:ext cx="8587605" cy="377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99" y="21600"/>
                </a:lnTo>
                <a:lnTo>
                  <a:pt x="200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A022D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8" name="Shape 49212">
            <a:extLst>
              <a:ext uri="{FF2B5EF4-FFF2-40B4-BE49-F238E27FC236}">
                <a16:creationId xmlns:a16="http://schemas.microsoft.com/office/drawing/2014/main" id="{E20C5C7C-D2E0-4752-A6D3-AE54300207F4}"/>
              </a:ext>
            </a:extLst>
          </p:cNvPr>
          <p:cNvSpPr/>
          <p:nvPr/>
        </p:nvSpPr>
        <p:spPr>
          <a:xfrm rot="10800000" flipH="1">
            <a:off x="1801637" y="4057602"/>
            <a:ext cx="8592571" cy="15293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9" name="Shape 49213">
            <a:extLst>
              <a:ext uri="{FF2B5EF4-FFF2-40B4-BE49-F238E27FC236}">
                <a16:creationId xmlns:a16="http://schemas.microsoft.com/office/drawing/2014/main" id="{F7B5D402-D71E-4BF8-9B76-7958120A3B41}"/>
              </a:ext>
            </a:extLst>
          </p:cNvPr>
          <p:cNvSpPr/>
          <p:nvPr/>
        </p:nvSpPr>
        <p:spPr>
          <a:xfrm>
            <a:off x="1804181" y="3680257"/>
            <a:ext cx="8592815" cy="377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2" y="0"/>
                </a:moveTo>
                <a:lnTo>
                  <a:pt x="0" y="21600"/>
                </a:lnTo>
                <a:lnTo>
                  <a:pt x="10787" y="21600"/>
                </a:lnTo>
                <a:lnTo>
                  <a:pt x="10800" y="21600"/>
                </a:lnTo>
                <a:lnTo>
                  <a:pt x="10813" y="21600"/>
                </a:lnTo>
                <a:lnTo>
                  <a:pt x="21600" y="21600"/>
                </a:lnTo>
                <a:lnTo>
                  <a:pt x="18168" y="0"/>
                </a:lnTo>
                <a:lnTo>
                  <a:pt x="10813" y="0"/>
                </a:lnTo>
                <a:lnTo>
                  <a:pt x="10800" y="0"/>
                </a:lnTo>
                <a:lnTo>
                  <a:pt x="10787" y="0"/>
                </a:lnTo>
                <a:lnTo>
                  <a:pt x="3432" y="0"/>
                </a:lnTo>
                <a:close/>
              </a:path>
            </a:pathLst>
          </a:custGeom>
          <a:solidFill>
            <a:srgbClr val="CA022D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0" name="Shape 49215">
            <a:extLst>
              <a:ext uri="{FF2B5EF4-FFF2-40B4-BE49-F238E27FC236}">
                <a16:creationId xmlns:a16="http://schemas.microsoft.com/office/drawing/2014/main" id="{F7B245B0-DDC9-43D2-8867-3E1BD8264056}"/>
              </a:ext>
            </a:extLst>
          </p:cNvPr>
          <p:cNvSpPr/>
          <p:nvPr/>
        </p:nvSpPr>
        <p:spPr>
          <a:xfrm rot="10800000" flipH="1">
            <a:off x="1863075" y="6029373"/>
            <a:ext cx="8592571" cy="1529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1" name="Shape 49216">
            <a:extLst>
              <a:ext uri="{FF2B5EF4-FFF2-40B4-BE49-F238E27FC236}">
                <a16:creationId xmlns:a16="http://schemas.microsoft.com/office/drawing/2014/main" id="{9725AD17-136C-41CA-9282-B59BC9955745}"/>
              </a:ext>
            </a:extLst>
          </p:cNvPr>
          <p:cNvSpPr/>
          <p:nvPr/>
        </p:nvSpPr>
        <p:spPr>
          <a:xfrm rot="10800000" flipH="1">
            <a:off x="1863075" y="5667735"/>
            <a:ext cx="8587605" cy="377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99" y="21600"/>
                </a:lnTo>
                <a:lnTo>
                  <a:pt x="10793" y="21600"/>
                </a:lnTo>
                <a:lnTo>
                  <a:pt x="10807" y="21600"/>
                </a:lnTo>
                <a:lnTo>
                  <a:pt x="20001" y="21600"/>
                </a:lnTo>
                <a:lnTo>
                  <a:pt x="21600" y="0"/>
                </a:lnTo>
                <a:lnTo>
                  <a:pt x="10807" y="0"/>
                </a:lnTo>
                <a:lnTo>
                  <a:pt x="10793" y="0"/>
                </a:lnTo>
                <a:lnTo>
                  <a:pt x="0" y="0"/>
                </a:lnTo>
                <a:close/>
              </a:path>
            </a:pathLst>
          </a:custGeom>
          <a:solidFill>
            <a:srgbClr val="CA022D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58AE3-400C-40C4-972D-1EAE23AD95EE}"/>
              </a:ext>
            </a:extLst>
          </p:cNvPr>
          <p:cNvSpPr txBox="1"/>
          <p:nvPr/>
        </p:nvSpPr>
        <p:spPr>
          <a:xfrm>
            <a:off x="1863075" y="439337"/>
            <a:ext cx="1042273" cy="12464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500" dirty="0">
                <a:solidFill>
                  <a:srgbClr val="CA022D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Poppins" pitchFamily="2" charset="77"/>
              </a:rPr>
              <a:t>4.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DFB7AB-A51D-4983-BA96-418CAA4DDEB1}"/>
              </a:ext>
            </a:extLst>
          </p:cNvPr>
          <p:cNvSpPr txBox="1"/>
          <p:nvPr/>
        </p:nvSpPr>
        <p:spPr>
          <a:xfrm>
            <a:off x="3012675" y="737439"/>
            <a:ext cx="419928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1B4367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Poppins" pitchFamily="2" charset="77"/>
              </a:rPr>
              <a:t>FORMACIÓN EDUCATIVA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3D70C-47F0-46D4-BCBA-F23FCA31D1CE}"/>
              </a:ext>
            </a:extLst>
          </p:cNvPr>
          <p:cNvSpPr txBox="1"/>
          <p:nvPr/>
        </p:nvSpPr>
        <p:spPr>
          <a:xfrm>
            <a:off x="1956174" y="2496631"/>
            <a:ext cx="1042273" cy="12464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500" dirty="0">
                <a:solidFill>
                  <a:srgbClr val="CA022D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Poppins" pitchFamily="2" charset="77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9EBEE4-001D-4F03-B103-A8FCBEC437D2}"/>
              </a:ext>
            </a:extLst>
          </p:cNvPr>
          <p:cNvSpPr txBox="1"/>
          <p:nvPr/>
        </p:nvSpPr>
        <p:spPr>
          <a:xfrm>
            <a:off x="2928761" y="2842538"/>
            <a:ext cx="666278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Poppins" pitchFamily="2" charset="77"/>
              </a:rPr>
              <a:t>EXPERIENCIA LABORAL Y PROFESIONAL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F75D75-8913-475F-BF35-2676B31CBED4}"/>
              </a:ext>
            </a:extLst>
          </p:cNvPr>
          <p:cNvSpPr txBox="1"/>
          <p:nvPr/>
        </p:nvSpPr>
        <p:spPr>
          <a:xfrm>
            <a:off x="2004716" y="4410861"/>
            <a:ext cx="1042273" cy="12464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500" dirty="0">
                <a:solidFill>
                  <a:srgbClr val="CA022D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Poppins" pitchFamily="2" charset="77"/>
              </a:rPr>
              <a:t>6.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B17806-2214-406B-94CD-5D8196A0C4F6}"/>
              </a:ext>
            </a:extLst>
          </p:cNvPr>
          <p:cNvSpPr txBox="1"/>
          <p:nvPr/>
        </p:nvSpPr>
        <p:spPr>
          <a:xfrm>
            <a:off x="3046989" y="4772498"/>
            <a:ext cx="5647380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Poppins" pitchFamily="2" charset="77"/>
              </a:rPr>
              <a:t>INFORMACIÓN COMPLEMENTARIA</a:t>
            </a:r>
          </a:p>
        </p:txBody>
      </p:sp>
      <p:sp>
        <p:nvSpPr>
          <p:cNvPr id="14" name="Elipse 13"/>
          <p:cNvSpPr/>
          <p:nvPr/>
        </p:nvSpPr>
        <p:spPr>
          <a:xfrm>
            <a:off x="1268361" y="2489381"/>
            <a:ext cx="8480323" cy="1242923"/>
          </a:xfrm>
          <a:prstGeom prst="ellipse">
            <a:avLst/>
          </a:prstGeom>
          <a:noFill/>
          <a:ln w="38100">
            <a:solidFill>
              <a:srgbClr val="CA0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39094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02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360" y="163615"/>
            <a:ext cx="1225147" cy="1399714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094705" y="308615"/>
            <a:ext cx="5754330" cy="814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Experiencia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Laboral</a:t>
            </a:r>
            <a:r>
              <a:rPr lang="en-US" b="1" dirty="0">
                <a:solidFill>
                  <a:schemeClr val="bg1"/>
                </a:solidFill>
              </a:rPr>
              <a:t> y </a:t>
            </a:r>
            <a:r>
              <a:rPr lang="en-US" b="1" dirty="0" err="1">
                <a:solidFill>
                  <a:schemeClr val="bg1"/>
                </a:solidFill>
              </a:rPr>
              <a:t>Profesional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515507" y="1445342"/>
            <a:ext cx="10268454" cy="51619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s-ES_tradnl" sz="2600" b="1" dirty="0">
                <a:solidFill>
                  <a:schemeClr val="bg1"/>
                </a:solidFill>
              </a:rPr>
              <a:t>Se recomienda colocar las </a:t>
            </a:r>
            <a:r>
              <a:rPr lang="en-US" sz="2600" b="1" dirty="0">
                <a:solidFill>
                  <a:schemeClr val="bg1"/>
                </a:solidFill>
              </a:rPr>
              <a:t>últimas </a:t>
            </a:r>
            <a:r>
              <a:rPr lang="en-US" sz="2600" b="1" dirty="0" err="1">
                <a:solidFill>
                  <a:schemeClr val="bg1"/>
                </a:solidFill>
              </a:rPr>
              <a:t>tres</a:t>
            </a:r>
            <a:r>
              <a:rPr lang="en-US" sz="2600" b="1" dirty="0">
                <a:solidFill>
                  <a:schemeClr val="bg1"/>
                </a:solidFill>
              </a:rPr>
              <a:t> experiencias </a:t>
            </a:r>
            <a:r>
              <a:rPr lang="es-ES_tradnl" sz="2600" b="1" dirty="0">
                <a:solidFill>
                  <a:schemeClr val="bg1"/>
                </a:solidFill>
              </a:rPr>
              <a:t>laborales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únicamente</a:t>
            </a:r>
            <a:r>
              <a:rPr lang="en-US" sz="2600" b="1" dirty="0">
                <a:solidFill>
                  <a:schemeClr val="bg1"/>
                </a:solidFill>
              </a:rPr>
              <a:t> (se </a:t>
            </a:r>
            <a:r>
              <a:rPr lang="en-US" sz="2600" b="1" dirty="0" err="1">
                <a:solidFill>
                  <a:schemeClr val="bg1"/>
                </a:solidFill>
              </a:rPr>
              <a:t>pueden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incluir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pasantías</a:t>
            </a:r>
            <a:r>
              <a:rPr lang="en-US" sz="2600" b="1" dirty="0">
                <a:solidFill>
                  <a:schemeClr val="bg1"/>
                </a:solidFill>
              </a:rPr>
              <a:t> o </a:t>
            </a:r>
            <a:r>
              <a:rPr lang="en-US" sz="2600" b="1" dirty="0" err="1">
                <a:solidFill>
                  <a:schemeClr val="bg1"/>
                </a:solidFill>
              </a:rPr>
              <a:t>prácticas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profesionales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si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está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iniciando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en</a:t>
            </a:r>
            <a:r>
              <a:rPr lang="en-US" sz="2600" b="1" dirty="0">
                <a:solidFill>
                  <a:schemeClr val="bg1"/>
                </a:solidFill>
              </a:rPr>
              <a:t> el </a:t>
            </a:r>
            <a:r>
              <a:rPr lang="en-US" sz="2600" b="1" dirty="0" err="1">
                <a:solidFill>
                  <a:schemeClr val="bg1"/>
                </a:solidFill>
              </a:rPr>
              <a:t>mundo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laboral</a:t>
            </a:r>
            <a:r>
              <a:rPr lang="en-US" sz="2600" b="1" dirty="0">
                <a:solidFill>
                  <a:schemeClr val="bg1"/>
                </a:solidFill>
              </a:rPr>
              <a:t>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b="1" dirty="0" err="1">
                <a:solidFill>
                  <a:schemeClr val="bg1"/>
                </a:solidFill>
              </a:rPr>
              <a:t>Periodo</a:t>
            </a:r>
            <a:r>
              <a:rPr lang="en-US" sz="2600" b="1" dirty="0">
                <a:solidFill>
                  <a:schemeClr val="bg1"/>
                </a:solidFill>
              </a:rPr>
              <a:t> que </a:t>
            </a:r>
            <a:r>
              <a:rPr lang="en-US" sz="2600" b="1" dirty="0" err="1">
                <a:solidFill>
                  <a:schemeClr val="bg1"/>
                </a:solidFill>
              </a:rPr>
              <a:t>laboró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en</a:t>
            </a:r>
            <a:r>
              <a:rPr lang="en-US" sz="2600" b="1" dirty="0">
                <a:solidFill>
                  <a:schemeClr val="bg1"/>
                </a:solidFill>
              </a:rPr>
              <a:t> el </a:t>
            </a:r>
            <a:r>
              <a:rPr lang="en-US" sz="2600" b="1" dirty="0" err="1">
                <a:solidFill>
                  <a:schemeClr val="bg1"/>
                </a:solidFill>
              </a:rPr>
              <a:t>puesto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E</a:t>
            </a:r>
            <a:r>
              <a:rPr lang="es-ES_tradnl" sz="2600" b="1" dirty="0">
                <a:solidFill>
                  <a:schemeClr val="bg1"/>
                </a:solidFill>
              </a:rPr>
              <a:t>n tercer lugar en nombre de la empresa o </a:t>
            </a:r>
            <a:r>
              <a:rPr lang="es-ES_tradnl" sz="2600" b="1" dirty="0" err="1">
                <a:solidFill>
                  <a:schemeClr val="bg1"/>
                </a:solidFill>
              </a:rPr>
              <a:t>instituci</a:t>
            </a:r>
            <a:r>
              <a:rPr lang="en-US" sz="2600" b="1" dirty="0">
                <a:solidFill>
                  <a:schemeClr val="bg1"/>
                </a:solidFill>
              </a:rPr>
              <a:t>ó</a:t>
            </a:r>
            <a:r>
              <a:rPr lang="es-ES_tradnl" sz="2600" b="1" dirty="0">
                <a:solidFill>
                  <a:schemeClr val="bg1"/>
                </a:solidFill>
              </a:rPr>
              <a:t>n que labor</a:t>
            </a:r>
            <a:r>
              <a:rPr lang="en-US" sz="2600" b="1" dirty="0">
                <a:solidFill>
                  <a:schemeClr val="bg1"/>
                </a:solidFill>
              </a:rPr>
              <a:t>ó.  (</a:t>
            </a:r>
            <a:r>
              <a:rPr lang="en-US" sz="2600" b="1" dirty="0" err="1">
                <a:solidFill>
                  <a:schemeClr val="bg1"/>
                </a:solidFill>
              </a:rPr>
              <a:t>si</a:t>
            </a:r>
            <a:r>
              <a:rPr lang="en-US" sz="2600" b="1" dirty="0">
                <a:solidFill>
                  <a:schemeClr val="bg1"/>
                </a:solidFill>
              </a:rPr>
              <a:t> la </a:t>
            </a:r>
            <a:r>
              <a:rPr lang="en-US" sz="2600" b="1" dirty="0" err="1">
                <a:solidFill>
                  <a:schemeClr val="bg1"/>
                </a:solidFill>
              </a:rPr>
              <a:t>empresa</a:t>
            </a:r>
            <a:r>
              <a:rPr lang="en-US" sz="2600" b="1" dirty="0">
                <a:solidFill>
                  <a:schemeClr val="bg1"/>
                </a:solidFill>
              </a:rPr>
              <a:t> no </a:t>
            </a:r>
            <a:r>
              <a:rPr lang="en-US" sz="2600" b="1" dirty="0" err="1">
                <a:solidFill>
                  <a:schemeClr val="bg1"/>
                </a:solidFill>
              </a:rPr>
              <a:t>es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muy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reconocida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puede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poner</a:t>
            </a:r>
            <a:r>
              <a:rPr lang="en-US" sz="2600" b="1" dirty="0">
                <a:solidFill>
                  <a:schemeClr val="bg1"/>
                </a:solidFill>
              </a:rPr>
              <a:t> el sector </a:t>
            </a:r>
            <a:r>
              <a:rPr lang="en-US" sz="2600" b="1" dirty="0" err="1">
                <a:solidFill>
                  <a:schemeClr val="bg1"/>
                </a:solidFill>
              </a:rPr>
              <a:t>en</a:t>
            </a:r>
            <a:r>
              <a:rPr lang="en-US" sz="2600" b="1" dirty="0">
                <a:solidFill>
                  <a:schemeClr val="bg1"/>
                </a:solidFill>
              </a:rPr>
              <a:t> que </a:t>
            </a:r>
            <a:r>
              <a:rPr lang="en-US" sz="2600" b="1" dirty="0" err="1">
                <a:solidFill>
                  <a:schemeClr val="bg1"/>
                </a:solidFill>
              </a:rPr>
              <a:t>tiene</a:t>
            </a:r>
            <a:r>
              <a:rPr lang="en-US" sz="2600" b="1" dirty="0">
                <a:solidFill>
                  <a:schemeClr val="bg1"/>
                </a:solidFill>
              </a:rPr>
              <a:t> la </a:t>
            </a:r>
            <a:r>
              <a:rPr lang="en-US" sz="2600" b="1" dirty="0" err="1">
                <a:solidFill>
                  <a:schemeClr val="bg1"/>
                </a:solidFill>
              </a:rPr>
              <a:t>actividad</a:t>
            </a:r>
            <a:r>
              <a:rPr lang="en-US" sz="2600" b="1" dirty="0">
                <a:solidFill>
                  <a:schemeClr val="bg1"/>
                </a:solidFill>
              </a:rPr>
              <a:t>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b="1" dirty="0" err="1">
                <a:solidFill>
                  <a:schemeClr val="bg1"/>
                </a:solidFill>
              </a:rPr>
              <a:t>En</a:t>
            </a:r>
            <a:r>
              <a:rPr lang="en-US" sz="2600" b="1" dirty="0">
                <a:solidFill>
                  <a:schemeClr val="bg1"/>
                </a:solidFill>
              </a:rPr>
              <a:t> la </a:t>
            </a:r>
            <a:r>
              <a:rPr lang="en-US" sz="2600" b="1" dirty="0" err="1">
                <a:solidFill>
                  <a:schemeClr val="bg1"/>
                </a:solidFill>
              </a:rPr>
              <a:t>misma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línea</a:t>
            </a:r>
            <a:r>
              <a:rPr lang="en-US" sz="2600" b="1" dirty="0">
                <a:solidFill>
                  <a:schemeClr val="bg1"/>
                </a:solidFill>
              </a:rPr>
              <a:t> el </a:t>
            </a:r>
            <a:r>
              <a:rPr lang="en-US" sz="2600" b="1" dirty="0" err="1">
                <a:solidFill>
                  <a:schemeClr val="bg1"/>
                </a:solidFill>
              </a:rPr>
              <a:t>nombre</a:t>
            </a:r>
            <a:r>
              <a:rPr lang="en-US" sz="2600" b="1" dirty="0">
                <a:solidFill>
                  <a:schemeClr val="bg1"/>
                </a:solidFill>
              </a:rPr>
              <a:t> del </a:t>
            </a:r>
            <a:r>
              <a:rPr lang="en-US" sz="2600" b="1" dirty="0" err="1">
                <a:solidFill>
                  <a:schemeClr val="bg1"/>
                </a:solidFill>
              </a:rPr>
              <a:t>puesto</a:t>
            </a:r>
            <a:r>
              <a:rPr lang="en-US" sz="2600" b="1" dirty="0">
                <a:solidFill>
                  <a:schemeClr val="bg1"/>
                </a:solidFill>
              </a:rPr>
              <a:t> que </a:t>
            </a:r>
            <a:r>
              <a:rPr lang="en-US" sz="2600" b="1" dirty="0" err="1">
                <a:solidFill>
                  <a:schemeClr val="bg1"/>
                </a:solidFill>
              </a:rPr>
              <a:t>ocupó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b="1" dirty="0" err="1">
                <a:solidFill>
                  <a:schemeClr val="bg1"/>
                </a:solidFill>
              </a:rPr>
              <a:t>Funciones</a:t>
            </a:r>
            <a:r>
              <a:rPr lang="en-US" sz="2600" b="1" dirty="0">
                <a:solidFill>
                  <a:schemeClr val="bg1"/>
                </a:solidFill>
              </a:rPr>
              <a:t>: </a:t>
            </a:r>
            <a:r>
              <a:rPr lang="en-US" sz="2600" b="1" dirty="0" err="1">
                <a:solidFill>
                  <a:schemeClr val="bg1"/>
                </a:solidFill>
              </a:rPr>
              <a:t>colocar</a:t>
            </a:r>
            <a:r>
              <a:rPr lang="en-US" sz="2600" b="1" dirty="0">
                <a:solidFill>
                  <a:schemeClr val="bg1"/>
                </a:solidFill>
              </a:rPr>
              <a:t> de  3 a 4 </a:t>
            </a:r>
            <a:r>
              <a:rPr lang="en-US" sz="2600" b="1" dirty="0" err="1">
                <a:solidFill>
                  <a:schemeClr val="bg1"/>
                </a:solidFill>
              </a:rPr>
              <a:t>funciones</a:t>
            </a:r>
            <a:r>
              <a:rPr lang="en-US" sz="2600" b="1" dirty="0">
                <a:solidFill>
                  <a:schemeClr val="bg1"/>
                </a:solidFill>
              </a:rPr>
              <a:t> que </a:t>
            </a:r>
            <a:r>
              <a:rPr lang="en-US" sz="2600" b="1" dirty="0" err="1">
                <a:solidFill>
                  <a:schemeClr val="bg1"/>
                </a:solidFill>
              </a:rPr>
              <a:t>desempeñó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en</a:t>
            </a:r>
            <a:r>
              <a:rPr lang="en-US" sz="2600" b="1" dirty="0">
                <a:solidFill>
                  <a:schemeClr val="bg1"/>
                </a:solidFill>
              </a:rPr>
              <a:t> la </a:t>
            </a:r>
            <a:r>
              <a:rPr lang="en-US" sz="2600" b="1" dirty="0" err="1">
                <a:solidFill>
                  <a:schemeClr val="bg1"/>
                </a:solidFill>
              </a:rPr>
              <a:t>empresa</a:t>
            </a:r>
            <a:r>
              <a:rPr lang="en-US" sz="2600" b="1" dirty="0">
                <a:solidFill>
                  <a:schemeClr val="bg1"/>
                </a:solidFill>
              </a:rPr>
              <a:t>; </a:t>
            </a:r>
            <a:r>
              <a:rPr lang="en-US" sz="2600" b="1" dirty="0" err="1">
                <a:solidFill>
                  <a:schemeClr val="bg1"/>
                </a:solidFill>
              </a:rPr>
              <a:t>utilizando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frases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cortas</a:t>
            </a:r>
            <a:r>
              <a:rPr lang="en-US" sz="2600" b="1" dirty="0">
                <a:solidFill>
                  <a:schemeClr val="bg1"/>
                </a:solidFill>
              </a:rPr>
              <a:t>, </a:t>
            </a:r>
            <a:r>
              <a:rPr lang="en-US" sz="2600" b="1" dirty="0" err="1">
                <a:solidFill>
                  <a:schemeClr val="bg1"/>
                </a:solidFill>
              </a:rPr>
              <a:t>tareas</a:t>
            </a:r>
            <a:r>
              <a:rPr lang="en-US" sz="2600" b="1" dirty="0">
                <a:solidFill>
                  <a:schemeClr val="bg1"/>
                </a:solidFill>
              </a:rPr>
              <a:t> de mayor impacto y </a:t>
            </a:r>
            <a:r>
              <a:rPr lang="en-US" sz="2600" b="1" dirty="0" err="1">
                <a:solidFill>
                  <a:schemeClr val="bg1"/>
                </a:solidFill>
              </a:rPr>
              <a:t>utilizando</a:t>
            </a:r>
            <a:r>
              <a:rPr lang="en-US" sz="2600" b="1" dirty="0">
                <a:solidFill>
                  <a:schemeClr val="bg1"/>
                </a:solidFill>
              </a:rPr>
              <a:t> un </a:t>
            </a:r>
            <a:r>
              <a:rPr lang="en-US" sz="2600" b="1" dirty="0" err="1">
                <a:solidFill>
                  <a:schemeClr val="bg1"/>
                </a:solidFill>
              </a:rPr>
              <a:t>verbo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infinitivo</a:t>
            </a:r>
            <a:r>
              <a:rPr lang="en-US" sz="2600" b="1" dirty="0">
                <a:solidFill>
                  <a:schemeClr val="bg1"/>
                </a:solidFill>
              </a:rPr>
              <a:t> (</a:t>
            </a:r>
            <a:r>
              <a:rPr lang="en-US" sz="2600" b="1" dirty="0" err="1">
                <a:solidFill>
                  <a:schemeClr val="bg1"/>
                </a:solidFill>
              </a:rPr>
              <a:t>terminados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en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ar</a:t>
            </a:r>
            <a:r>
              <a:rPr lang="en-US" sz="2600" b="1" dirty="0">
                <a:solidFill>
                  <a:schemeClr val="bg1"/>
                </a:solidFill>
              </a:rPr>
              <a:t>, </a:t>
            </a:r>
            <a:r>
              <a:rPr lang="en-US" sz="2600" b="1" dirty="0" err="1">
                <a:solidFill>
                  <a:schemeClr val="bg1"/>
                </a:solidFill>
              </a:rPr>
              <a:t>er</a:t>
            </a:r>
            <a:r>
              <a:rPr lang="en-US" sz="2600" b="1" dirty="0">
                <a:solidFill>
                  <a:schemeClr val="bg1"/>
                </a:solidFill>
              </a:rPr>
              <a:t>, </a:t>
            </a:r>
            <a:r>
              <a:rPr lang="en-US" sz="2600" b="1" dirty="0" err="1">
                <a:solidFill>
                  <a:schemeClr val="bg1"/>
                </a:solidFill>
              </a:rPr>
              <a:t>ir</a:t>
            </a:r>
            <a:r>
              <a:rPr lang="en-US" sz="2600" b="1" dirty="0">
                <a:solidFill>
                  <a:schemeClr val="bg1"/>
                </a:solidFill>
              </a:rPr>
              <a:t>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Si el cv </a:t>
            </a:r>
            <a:r>
              <a:rPr lang="en-US" sz="2600" b="1" dirty="0" err="1">
                <a:solidFill>
                  <a:schemeClr val="bg1"/>
                </a:solidFill>
              </a:rPr>
              <a:t>es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por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logros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debe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agregar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cuantitavamente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los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mismos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</a:p>
          <a:p>
            <a:endParaRPr lang="es-ES_tradnl" sz="2600" b="1" dirty="0">
              <a:solidFill>
                <a:schemeClr val="bg1"/>
              </a:solidFill>
            </a:endParaRPr>
          </a:p>
          <a:p>
            <a:endParaRPr lang="es-ES_tradnl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02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29" y="169605"/>
            <a:ext cx="8307492" cy="64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02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087" t="51081" r="36919" b="11700"/>
          <a:stretch/>
        </p:blipFill>
        <p:spPr>
          <a:xfrm>
            <a:off x="548036" y="1443249"/>
            <a:ext cx="11254282" cy="491468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48036" y="285019"/>
            <a:ext cx="11254282" cy="8653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b="1" dirty="0"/>
              <a:t>CV Funcional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79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02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0534" y="476748"/>
            <a:ext cx="11254282" cy="8653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S" b="1" dirty="0"/>
              <a:t>CV Por logros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16" y="1607574"/>
            <a:ext cx="11303518" cy="38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9209">
            <a:extLst>
              <a:ext uri="{FF2B5EF4-FFF2-40B4-BE49-F238E27FC236}">
                <a16:creationId xmlns:a16="http://schemas.microsoft.com/office/drawing/2014/main" id="{243C407E-7C96-4494-9C9B-0044F03824E3}"/>
              </a:ext>
            </a:extLst>
          </p:cNvPr>
          <p:cNvSpPr/>
          <p:nvPr/>
        </p:nvSpPr>
        <p:spPr>
          <a:xfrm>
            <a:off x="1863075" y="1618341"/>
            <a:ext cx="8592571" cy="15293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7" name="Shape 49210">
            <a:extLst>
              <a:ext uri="{FF2B5EF4-FFF2-40B4-BE49-F238E27FC236}">
                <a16:creationId xmlns:a16="http://schemas.microsoft.com/office/drawing/2014/main" id="{94B270E8-D325-4552-97F5-5D8949E83FC2}"/>
              </a:ext>
            </a:extLst>
          </p:cNvPr>
          <p:cNvSpPr/>
          <p:nvPr/>
        </p:nvSpPr>
        <p:spPr>
          <a:xfrm>
            <a:off x="1863075" y="1753917"/>
            <a:ext cx="8587605" cy="377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99" y="21600"/>
                </a:lnTo>
                <a:lnTo>
                  <a:pt x="200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A022D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8" name="Shape 49212">
            <a:extLst>
              <a:ext uri="{FF2B5EF4-FFF2-40B4-BE49-F238E27FC236}">
                <a16:creationId xmlns:a16="http://schemas.microsoft.com/office/drawing/2014/main" id="{E20C5C7C-D2E0-4752-A6D3-AE54300207F4}"/>
              </a:ext>
            </a:extLst>
          </p:cNvPr>
          <p:cNvSpPr/>
          <p:nvPr/>
        </p:nvSpPr>
        <p:spPr>
          <a:xfrm rot="10800000" flipH="1">
            <a:off x="1801637" y="3967568"/>
            <a:ext cx="8592571" cy="15293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9" name="Shape 49213">
            <a:extLst>
              <a:ext uri="{FF2B5EF4-FFF2-40B4-BE49-F238E27FC236}">
                <a16:creationId xmlns:a16="http://schemas.microsoft.com/office/drawing/2014/main" id="{F7B5D402-D71E-4BF8-9B76-7958120A3B41}"/>
              </a:ext>
            </a:extLst>
          </p:cNvPr>
          <p:cNvSpPr/>
          <p:nvPr/>
        </p:nvSpPr>
        <p:spPr>
          <a:xfrm>
            <a:off x="1801393" y="3608203"/>
            <a:ext cx="8592815" cy="377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2" y="0"/>
                </a:moveTo>
                <a:lnTo>
                  <a:pt x="0" y="21600"/>
                </a:lnTo>
                <a:lnTo>
                  <a:pt x="10787" y="21600"/>
                </a:lnTo>
                <a:lnTo>
                  <a:pt x="10800" y="21600"/>
                </a:lnTo>
                <a:lnTo>
                  <a:pt x="10813" y="21600"/>
                </a:lnTo>
                <a:lnTo>
                  <a:pt x="21600" y="21600"/>
                </a:lnTo>
                <a:lnTo>
                  <a:pt x="18168" y="0"/>
                </a:lnTo>
                <a:lnTo>
                  <a:pt x="10813" y="0"/>
                </a:lnTo>
                <a:lnTo>
                  <a:pt x="10800" y="0"/>
                </a:lnTo>
                <a:lnTo>
                  <a:pt x="10787" y="0"/>
                </a:lnTo>
                <a:lnTo>
                  <a:pt x="3432" y="0"/>
                </a:lnTo>
                <a:close/>
              </a:path>
            </a:pathLst>
          </a:custGeom>
          <a:solidFill>
            <a:srgbClr val="CA022D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0" name="Shape 49215">
            <a:extLst>
              <a:ext uri="{FF2B5EF4-FFF2-40B4-BE49-F238E27FC236}">
                <a16:creationId xmlns:a16="http://schemas.microsoft.com/office/drawing/2014/main" id="{F7B245B0-DDC9-43D2-8867-3E1BD8264056}"/>
              </a:ext>
            </a:extLst>
          </p:cNvPr>
          <p:cNvSpPr/>
          <p:nvPr/>
        </p:nvSpPr>
        <p:spPr>
          <a:xfrm rot="10800000" flipH="1">
            <a:off x="1942938" y="5926136"/>
            <a:ext cx="8592571" cy="1529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1" name="Shape 49216">
            <a:extLst>
              <a:ext uri="{FF2B5EF4-FFF2-40B4-BE49-F238E27FC236}">
                <a16:creationId xmlns:a16="http://schemas.microsoft.com/office/drawing/2014/main" id="{9725AD17-136C-41CA-9282-B59BC9955745}"/>
              </a:ext>
            </a:extLst>
          </p:cNvPr>
          <p:cNvSpPr/>
          <p:nvPr/>
        </p:nvSpPr>
        <p:spPr>
          <a:xfrm rot="10800000" flipH="1">
            <a:off x="1942938" y="5530726"/>
            <a:ext cx="8587605" cy="377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99" y="21600"/>
                </a:lnTo>
                <a:lnTo>
                  <a:pt x="10793" y="21600"/>
                </a:lnTo>
                <a:lnTo>
                  <a:pt x="10807" y="21600"/>
                </a:lnTo>
                <a:lnTo>
                  <a:pt x="20001" y="21600"/>
                </a:lnTo>
                <a:lnTo>
                  <a:pt x="21600" y="0"/>
                </a:lnTo>
                <a:lnTo>
                  <a:pt x="10807" y="0"/>
                </a:lnTo>
                <a:lnTo>
                  <a:pt x="10793" y="0"/>
                </a:lnTo>
                <a:lnTo>
                  <a:pt x="0" y="0"/>
                </a:lnTo>
                <a:close/>
              </a:path>
            </a:pathLst>
          </a:custGeom>
          <a:solidFill>
            <a:srgbClr val="CA022D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58AE3-400C-40C4-972D-1EAE23AD95EE}"/>
              </a:ext>
            </a:extLst>
          </p:cNvPr>
          <p:cNvSpPr txBox="1"/>
          <p:nvPr/>
        </p:nvSpPr>
        <p:spPr>
          <a:xfrm>
            <a:off x="1863075" y="491819"/>
            <a:ext cx="1042273" cy="12464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500" dirty="0">
                <a:solidFill>
                  <a:srgbClr val="CA022D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Poppins" pitchFamily="2" charset="77"/>
              </a:rPr>
              <a:t>4.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DFB7AB-A51D-4983-BA96-418CAA4DDEB1}"/>
              </a:ext>
            </a:extLst>
          </p:cNvPr>
          <p:cNvSpPr txBox="1"/>
          <p:nvPr/>
        </p:nvSpPr>
        <p:spPr>
          <a:xfrm>
            <a:off x="2905348" y="861760"/>
            <a:ext cx="419928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1B4367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Poppins" pitchFamily="2" charset="77"/>
              </a:rPr>
              <a:t>FORMACIÓN EDUCATIVA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3D70C-47F0-46D4-BCBA-F23FCA31D1CE}"/>
              </a:ext>
            </a:extLst>
          </p:cNvPr>
          <p:cNvSpPr txBox="1"/>
          <p:nvPr/>
        </p:nvSpPr>
        <p:spPr>
          <a:xfrm>
            <a:off x="1863075" y="2475501"/>
            <a:ext cx="1042273" cy="12464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500" dirty="0">
                <a:solidFill>
                  <a:srgbClr val="CA022D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Poppins" pitchFamily="2" charset="77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9EBEE4-001D-4F03-B103-A8FCBEC437D2}"/>
              </a:ext>
            </a:extLst>
          </p:cNvPr>
          <p:cNvSpPr txBox="1"/>
          <p:nvPr/>
        </p:nvSpPr>
        <p:spPr>
          <a:xfrm>
            <a:off x="2905348" y="2800333"/>
            <a:ext cx="666278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Poppins" pitchFamily="2" charset="77"/>
              </a:rPr>
              <a:t>EXPERIENCIA LABORAL Y PROFESIONAL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F75D75-8913-475F-BF35-2676B31CBED4}"/>
              </a:ext>
            </a:extLst>
          </p:cNvPr>
          <p:cNvSpPr txBox="1"/>
          <p:nvPr/>
        </p:nvSpPr>
        <p:spPr>
          <a:xfrm>
            <a:off x="1863074" y="4442776"/>
            <a:ext cx="1042273" cy="12464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500" dirty="0">
                <a:solidFill>
                  <a:srgbClr val="CA022D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Poppins" pitchFamily="2" charset="77"/>
              </a:rPr>
              <a:t>6.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B17806-2214-406B-94CD-5D8196A0C4F6}"/>
              </a:ext>
            </a:extLst>
          </p:cNvPr>
          <p:cNvSpPr txBox="1"/>
          <p:nvPr/>
        </p:nvSpPr>
        <p:spPr>
          <a:xfrm>
            <a:off x="3116670" y="4782806"/>
            <a:ext cx="5647380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Poppins" pitchFamily="2" charset="77"/>
              </a:rPr>
              <a:t>INFORMACIÓN COMPLEMENTARIA</a:t>
            </a:r>
          </a:p>
        </p:txBody>
      </p:sp>
      <p:sp>
        <p:nvSpPr>
          <p:cNvPr id="14" name="Elipse 13"/>
          <p:cNvSpPr/>
          <p:nvPr/>
        </p:nvSpPr>
        <p:spPr>
          <a:xfrm>
            <a:off x="975440" y="4487139"/>
            <a:ext cx="8059101" cy="1043587"/>
          </a:xfrm>
          <a:prstGeom prst="ellipse">
            <a:avLst/>
          </a:prstGeom>
          <a:noFill/>
          <a:ln w="38100">
            <a:solidFill>
              <a:srgbClr val="CA0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91900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02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9089" y="151938"/>
            <a:ext cx="1214744" cy="138181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147860" y="151938"/>
            <a:ext cx="6128875" cy="703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>
                <a:solidFill>
                  <a:schemeClr val="bg1"/>
                </a:solidFill>
              </a:rPr>
              <a:t>Información</a:t>
            </a:r>
            <a:r>
              <a:rPr lang="en-US" sz="4000" b="1" dirty="0">
                <a:solidFill>
                  <a:schemeClr val="bg1"/>
                </a:solidFill>
              </a:rPr>
              <a:t> complementaria</a:t>
            </a:r>
            <a:endParaRPr lang="es-ES_tradnl" sz="4000" b="1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086170" y="1096267"/>
            <a:ext cx="8450379" cy="24366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2600" b="1" dirty="0">
                <a:solidFill>
                  <a:schemeClr val="bg1"/>
                </a:solidFill>
              </a:rPr>
              <a:t>En este punto se recomienda poner la siguiente información: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_tradnl" sz="2600" b="1" dirty="0">
                <a:solidFill>
                  <a:schemeClr val="bg1"/>
                </a:solidFill>
              </a:rPr>
              <a:t>Idiomas.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_tradnl" sz="2600" b="1" dirty="0" err="1">
                <a:solidFill>
                  <a:schemeClr val="bg1"/>
                </a:solidFill>
              </a:rPr>
              <a:t>Paqueter</a:t>
            </a:r>
            <a:r>
              <a:rPr lang="en-US" sz="2600" b="1" dirty="0" err="1">
                <a:solidFill>
                  <a:schemeClr val="bg1"/>
                </a:solidFill>
              </a:rPr>
              <a:t>ía</a:t>
            </a:r>
            <a:r>
              <a:rPr lang="en-US" sz="2600" b="1" dirty="0">
                <a:solidFill>
                  <a:schemeClr val="bg1"/>
                </a:solidFill>
              </a:rPr>
              <a:t> o </a:t>
            </a:r>
            <a:r>
              <a:rPr lang="en-US" sz="2600" b="1" dirty="0" err="1">
                <a:solidFill>
                  <a:schemeClr val="bg1"/>
                </a:solidFill>
              </a:rPr>
              <a:t>herramientas</a:t>
            </a:r>
            <a:r>
              <a:rPr lang="en-US" sz="2600" b="1" dirty="0">
                <a:solidFill>
                  <a:schemeClr val="bg1"/>
                </a:solidFill>
              </a:rPr>
              <a:t> de </a:t>
            </a:r>
            <a:r>
              <a:rPr lang="en-US" sz="2600" b="1" dirty="0" err="1">
                <a:solidFill>
                  <a:schemeClr val="bg1"/>
                </a:solidFill>
              </a:rPr>
              <a:t>oficina</a:t>
            </a:r>
            <a:r>
              <a:rPr lang="en-US" sz="2600" b="1" dirty="0">
                <a:solidFill>
                  <a:schemeClr val="bg1"/>
                </a:solidFill>
              </a:rPr>
              <a:t> que </a:t>
            </a:r>
            <a:r>
              <a:rPr lang="en-US" sz="2600" b="1" dirty="0" err="1">
                <a:solidFill>
                  <a:schemeClr val="bg1"/>
                </a:solidFill>
              </a:rPr>
              <a:t>usted</a:t>
            </a:r>
            <a:r>
              <a:rPr lang="en-US" sz="2600" b="1" dirty="0">
                <a:solidFill>
                  <a:schemeClr val="bg1"/>
                </a:solidFill>
              </a:rPr>
              <a:t> “</a:t>
            </a:r>
            <a:r>
              <a:rPr lang="en-US" sz="2600" b="1" dirty="0" err="1">
                <a:solidFill>
                  <a:schemeClr val="bg1"/>
                </a:solidFill>
              </a:rPr>
              <a:t>maneje</a:t>
            </a:r>
            <a:r>
              <a:rPr lang="en-US" sz="2600" b="1" dirty="0">
                <a:solidFill>
                  <a:schemeClr val="bg1"/>
                </a:solidFill>
              </a:rPr>
              <a:t>” </a:t>
            </a:r>
          </a:p>
          <a:p>
            <a:pPr algn="l"/>
            <a:r>
              <a:rPr lang="en-US" sz="2600" b="1" dirty="0">
                <a:solidFill>
                  <a:schemeClr val="bg1"/>
                </a:solidFill>
              </a:rPr>
              <a:t>   (</a:t>
            </a:r>
            <a:r>
              <a:rPr lang="en-US" sz="2600" b="1" dirty="0" err="1">
                <a:solidFill>
                  <a:schemeClr val="bg1"/>
                </a:solidFill>
              </a:rPr>
              <a:t>preferiblemente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los</a:t>
            </a:r>
            <a:r>
              <a:rPr lang="en-US" sz="2600" b="1" dirty="0">
                <a:solidFill>
                  <a:schemeClr val="bg1"/>
                </a:solidFill>
              </a:rPr>
              <a:t> que </a:t>
            </a:r>
            <a:r>
              <a:rPr lang="en-US" sz="2600" b="1" dirty="0" err="1">
                <a:solidFill>
                  <a:schemeClr val="bg1"/>
                </a:solidFill>
              </a:rPr>
              <a:t>tengan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afinidad</a:t>
            </a:r>
            <a:r>
              <a:rPr lang="en-US" sz="2600" b="1" dirty="0">
                <a:solidFill>
                  <a:schemeClr val="bg1"/>
                </a:solidFill>
              </a:rPr>
              <a:t> con el </a:t>
            </a:r>
            <a:r>
              <a:rPr lang="en-US" sz="2600" b="1" dirty="0" err="1">
                <a:solidFill>
                  <a:schemeClr val="bg1"/>
                </a:solidFill>
              </a:rPr>
              <a:t>puesto</a:t>
            </a:r>
            <a:r>
              <a:rPr lang="en-US" sz="2600" b="1" dirty="0">
                <a:solidFill>
                  <a:schemeClr val="bg1"/>
                </a:solidFill>
              </a:rPr>
              <a:t>).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600" b="1" dirty="0" err="1">
                <a:solidFill>
                  <a:schemeClr val="bg1"/>
                </a:solidFill>
              </a:rPr>
              <a:t>Participación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activa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en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actividades</a:t>
            </a:r>
            <a:r>
              <a:rPr lang="en-US" sz="2600" b="1" dirty="0">
                <a:solidFill>
                  <a:schemeClr val="bg1"/>
                </a:solidFill>
              </a:rPr>
              <a:t> o </a:t>
            </a:r>
            <a:r>
              <a:rPr lang="en-US" sz="2600" b="1" dirty="0" err="1">
                <a:solidFill>
                  <a:schemeClr val="bg1"/>
                </a:solidFill>
              </a:rPr>
              <a:t>grupos</a:t>
            </a:r>
            <a:r>
              <a:rPr lang="en-US" sz="2600" b="1" dirty="0">
                <a:solidFill>
                  <a:schemeClr val="bg1"/>
                </a:solidFill>
              </a:rPr>
              <a:t> de </a:t>
            </a:r>
            <a:r>
              <a:rPr lang="en-US" sz="2600" b="1" dirty="0" err="1">
                <a:solidFill>
                  <a:schemeClr val="bg1"/>
                </a:solidFill>
              </a:rPr>
              <a:t>responsabilidad</a:t>
            </a:r>
            <a:r>
              <a:rPr lang="en-US" sz="2600" b="1" dirty="0">
                <a:solidFill>
                  <a:schemeClr val="bg1"/>
                </a:solidFill>
              </a:rPr>
              <a:t> social (</a:t>
            </a:r>
            <a:r>
              <a:rPr lang="en-US" sz="2600" b="1" dirty="0" err="1">
                <a:solidFill>
                  <a:schemeClr val="bg1"/>
                </a:solidFill>
              </a:rPr>
              <a:t>instituciones</a:t>
            </a:r>
            <a:r>
              <a:rPr lang="en-US" sz="2600" b="1" dirty="0">
                <a:solidFill>
                  <a:schemeClr val="bg1"/>
                </a:solidFill>
              </a:rPr>
              <a:t>, </a:t>
            </a:r>
            <a:r>
              <a:rPr lang="en-US" sz="2600" b="1" dirty="0" err="1">
                <a:solidFill>
                  <a:schemeClr val="bg1"/>
                </a:solidFill>
              </a:rPr>
              <a:t>comunidades</a:t>
            </a:r>
            <a:r>
              <a:rPr lang="en-US" sz="2600" b="1" dirty="0">
                <a:solidFill>
                  <a:schemeClr val="bg1"/>
                </a:solidFill>
              </a:rPr>
              <a:t>, Iglesias).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88045" y="3773740"/>
            <a:ext cx="8648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Ejemplo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/>
                </a:solidFill>
              </a:rPr>
              <a:t>Idiomas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 err="1">
                <a:solidFill>
                  <a:schemeClr val="bg1"/>
                </a:solidFill>
              </a:rPr>
              <a:t>inglés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nivel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intermedio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/>
                </a:solidFill>
              </a:rPr>
              <a:t>Paquetes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informáticos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 err="1">
                <a:solidFill>
                  <a:schemeClr val="bg1"/>
                </a:solidFill>
              </a:rPr>
              <a:t>paquete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Office</a:t>
            </a:r>
            <a:r>
              <a:rPr lang="en-US" sz="2400" b="1" dirty="0">
                <a:solidFill>
                  <a:schemeClr val="bg1"/>
                </a:solidFill>
              </a:rPr>
              <a:t> , </a:t>
            </a:r>
            <a:r>
              <a:rPr lang="en-US" sz="2400" b="1" dirty="0" err="1">
                <a:solidFill>
                  <a:schemeClr val="bg1"/>
                </a:solidFill>
              </a:rPr>
              <a:t>manejo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Exactus</a:t>
            </a:r>
            <a:r>
              <a:rPr lang="en-US" sz="2400" b="1" dirty="0">
                <a:solidFill>
                  <a:schemeClr val="bg1"/>
                </a:solidFill>
              </a:rPr>
              <a:t>, SAP.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chemeClr val="bg1"/>
                </a:solidFill>
              </a:rPr>
              <a:t>Otras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actividades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err="1">
                <a:solidFill>
                  <a:schemeClr val="bg1"/>
                </a:solidFill>
              </a:rPr>
              <a:t>Líder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proyecto</a:t>
            </a:r>
            <a:r>
              <a:rPr lang="en-US" sz="2400" b="1" dirty="0">
                <a:solidFill>
                  <a:schemeClr val="bg1"/>
                </a:solidFill>
              </a:rPr>
              <a:t> social Centro </a:t>
            </a:r>
            <a:r>
              <a:rPr lang="en-US" sz="2400" b="1" dirty="0" err="1">
                <a:solidFill>
                  <a:schemeClr val="bg1"/>
                </a:solidFill>
              </a:rPr>
              <a:t>Diurno</a:t>
            </a:r>
            <a:r>
              <a:rPr lang="en-US" sz="2400" b="1" dirty="0">
                <a:solidFill>
                  <a:schemeClr val="bg1"/>
                </a:solidFill>
              </a:rPr>
              <a:t>, Vocal </a:t>
            </a:r>
            <a:r>
              <a:rPr lang="en-US" sz="2400" b="1" dirty="0" err="1">
                <a:solidFill>
                  <a:schemeClr val="bg1"/>
                </a:solidFill>
              </a:rPr>
              <a:t>en</a:t>
            </a:r>
            <a:r>
              <a:rPr lang="en-US" sz="2400" b="1" dirty="0">
                <a:solidFill>
                  <a:schemeClr val="bg1"/>
                </a:solidFill>
              </a:rPr>
              <a:t> Junta 	</a:t>
            </a:r>
            <a:r>
              <a:rPr lang="en-US" sz="2400" b="1" dirty="0" err="1">
                <a:solidFill>
                  <a:schemeClr val="bg1"/>
                </a:solidFill>
              </a:rPr>
              <a:t>Comunitaria</a:t>
            </a:r>
            <a:r>
              <a:rPr lang="en-US" sz="2400" b="1" dirty="0">
                <a:solidFill>
                  <a:schemeClr val="bg1"/>
                </a:solidFill>
              </a:rPr>
              <a:t>, Fiscal </a:t>
            </a:r>
            <a:r>
              <a:rPr lang="en-US" sz="2400" b="1" dirty="0" err="1">
                <a:solidFill>
                  <a:schemeClr val="bg1"/>
                </a:solidFill>
              </a:rPr>
              <a:t>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Asociación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Solidarista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integrante</a:t>
            </a:r>
            <a:r>
              <a:rPr lang="en-US" sz="2400" b="1" dirty="0">
                <a:solidFill>
                  <a:schemeClr val="bg1"/>
                </a:solidFill>
              </a:rPr>
              <a:t> de 	Banda </a:t>
            </a:r>
            <a:r>
              <a:rPr lang="en-US" sz="2400" b="1" dirty="0" err="1">
                <a:solidFill>
                  <a:schemeClr val="bg1"/>
                </a:solidFill>
              </a:rPr>
              <a:t>Comunal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s-C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02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69" y="250723"/>
            <a:ext cx="7471015" cy="63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409</Words>
  <Application>Microsoft Office PowerPoint</Application>
  <PresentationFormat>Panorámica</PresentationFormat>
  <Paragraphs>52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Lato Light</vt:lpstr>
      <vt:lpstr>Source Sans Pro Semibold</vt:lpstr>
      <vt:lpstr>Source Sans Pro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centroempleabilidad@uam.cr dayana.robles@uam.cr  Tel.: (506) 22778143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“El pasado es el mejor profeta del futuro”       Lord Byron</dc:title>
  <dc:creator>Melvin Cordero Aguilar</dc:creator>
  <cp:lastModifiedBy>Dayana Pamela Robles Piedra</cp:lastModifiedBy>
  <cp:revision>132</cp:revision>
  <dcterms:created xsi:type="dcterms:W3CDTF">2019-02-20T19:13:37Z</dcterms:created>
  <dcterms:modified xsi:type="dcterms:W3CDTF">2023-08-04T17:47:51Z</dcterms:modified>
</cp:coreProperties>
</file>